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11" r:id="rId2"/>
    <p:sldId id="525" r:id="rId3"/>
    <p:sldId id="527" r:id="rId4"/>
    <p:sldId id="530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Пук Антон" initials="ПА" lastIdx="1" clrIdx="1"/>
  <p:cmAuthor id="3" name="Мирослава Пук" initials="МП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216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3721743227698E-2"/>
          <c:y val="0.1188361025071034"/>
          <c:w val="0.94583058562992128"/>
          <c:h val="0.5026429931937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0">
                  <c:v>Православная гимнзия</c:v>
                </c:pt>
                <c:pt idx="1">
                  <c:v>МБОУ СОШ № 18</c:v>
                </c:pt>
                <c:pt idx="2">
                  <c:v>МБОУ СОШ 12 «Центр образования»</c:v>
                </c:pt>
                <c:pt idx="3">
                  <c:v>МБОУ  «Пролетарская СОШ»</c:v>
                </c:pt>
                <c:pt idx="4">
                  <c:v>МОУ «Куриловская гимназия»</c:v>
                </c:pt>
                <c:pt idx="5">
                  <c:v>МБОУ «Гимназия Протвино»</c:v>
                </c:pt>
                <c:pt idx="6">
                  <c:v>МБОУ СОШ №10</c:v>
                </c:pt>
                <c:pt idx="7">
                  <c:v>МБОУ СОШ № 3</c:v>
                </c:pt>
                <c:pt idx="8">
                  <c:v>МОУ  «Дашковская СОШ»</c:v>
                </c:pt>
                <c:pt idx="9">
                  <c:v>Образовательный комплекс «Пущино»</c:v>
                </c:pt>
                <c:pt idx="10">
                  <c:v>ГАПОУ МО Губернский колледж</c:v>
                </c:pt>
                <c:pt idx="11">
                  <c:v>МБОУ «Липицкая СОШ»</c:v>
                </c:pt>
                <c:pt idx="12">
                  <c:v>МБОУ «Центр непрерывного образования»</c:v>
                </c:pt>
                <c:pt idx="13">
                  <c:v>МБОУ СОШ № 19</c:v>
                </c:pt>
                <c:pt idx="14">
                  <c:v>МБОУ «Гимназия № 1»</c:v>
                </c:pt>
                <c:pt idx="15">
                  <c:v>МБОУ «Школа современного образования»</c:v>
                </c:pt>
                <c:pt idx="16">
                  <c:v>МБОУ «Лицей Протвино»</c:v>
                </c:pt>
                <c:pt idx="17">
                  <c:v>МБОУ «Образовательный комплекс им. Владимира Храброго»</c:v>
                </c:pt>
                <c:pt idx="18">
                  <c:v>МБОУ «Эффективная школа»</c:v>
                </c:pt>
                <c:pt idx="19">
                  <c:v>МБОУ «Оболенская СОШ»</c:v>
                </c:pt>
                <c:pt idx="20">
                  <c:v>МБОУ  «Туровская СОШ»</c:v>
                </c:pt>
                <c:pt idx="21">
                  <c:v>ОЧУ Школа-интернат Абсолют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78</c:v>
                </c:pt>
                <c:pt idx="1">
                  <c:v>76</c:v>
                </c:pt>
                <c:pt idx="2">
                  <c:v>72</c:v>
                </c:pt>
                <c:pt idx="3">
                  <c:v>71</c:v>
                </c:pt>
                <c:pt idx="4">
                  <c:v>70</c:v>
                </c:pt>
                <c:pt idx="5">
                  <c:v>70</c:v>
                </c:pt>
                <c:pt idx="6">
                  <c:v>68</c:v>
                </c:pt>
                <c:pt idx="7">
                  <c:v>66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64</c:v>
                </c:pt>
                <c:pt idx="12">
                  <c:v>63</c:v>
                </c:pt>
                <c:pt idx="13">
                  <c:v>63</c:v>
                </c:pt>
                <c:pt idx="14">
                  <c:v>63</c:v>
                </c:pt>
                <c:pt idx="15">
                  <c:v>62</c:v>
                </c:pt>
                <c:pt idx="16">
                  <c:v>61</c:v>
                </c:pt>
                <c:pt idx="17">
                  <c:v>58</c:v>
                </c:pt>
                <c:pt idx="18">
                  <c:v>58</c:v>
                </c:pt>
                <c:pt idx="19">
                  <c:v>54</c:v>
                </c:pt>
                <c:pt idx="20">
                  <c:v>46</c:v>
                </c:pt>
                <c:pt idx="2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E6B-833E-65A80BB8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97408"/>
        <c:axId val="121698944"/>
      </c:barChart>
      <c:catAx>
        <c:axId val="1216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698944"/>
        <c:crosses val="autoZero"/>
        <c:auto val="1"/>
        <c:lblAlgn val="ctr"/>
        <c:lblOffset val="100"/>
        <c:noMultiLvlLbl val="0"/>
      </c:catAx>
      <c:valAx>
        <c:axId val="12169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697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3721743227712E-2"/>
          <c:y val="0.11883610250710341"/>
          <c:w val="0.94583058562992128"/>
          <c:h val="0.5026429931937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Лист1!$A$2:$A$23</c:f>
              <c:strCache>
                <c:ptCount val="22"/>
                <c:pt idx="0">
                  <c:v>МОУ  «Дашковская СОШ»</c:v>
                </c:pt>
                <c:pt idx="1">
                  <c:v>МБОУ СОШ № 18</c:v>
                </c:pt>
                <c:pt idx="2">
                  <c:v>МБОУ СОШ №10</c:v>
                </c:pt>
                <c:pt idx="3">
                  <c:v>МБОУ «Гимназия Протвино»</c:v>
                </c:pt>
                <c:pt idx="4">
                  <c:v>МБОУ «Лицей Протвино»</c:v>
                </c:pt>
                <c:pt idx="5">
                  <c:v>МБОУ СОШ № 19</c:v>
                </c:pt>
                <c:pt idx="6">
                  <c:v>МБОУ СОШ 12 «Центр образования»</c:v>
                </c:pt>
                <c:pt idx="7">
                  <c:v>МБОУ СОШ № 3</c:v>
                </c:pt>
                <c:pt idx="8">
                  <c:v>МБОУ «Липицкая СОШ»</c:v>
                </c:pt>
                <c:pt idx="9">
                  <c:v>ОК «Пущино»</c:v>
                </c:pt>
                <c:pt idx="10">
                  <c:v>МБОУ  «Пролетарская СОШ»</c:v>
                </c:pt>
                <c:pt idx="11">
                  <c:v>МБОУ «Центр непрерывного образования»</c:v>
                </c:pt>
                <c:pt idx="12">
                  <c:v>МБОУ «Гимназия № 1»</c:v>
                </c:pt>
                <c:pt idx="13">
                  <c:v>МБОУ «Школа современного образования»</c:v>
                </c:pt>
                <c:pt idx="14">
                  <c:v>Куриловская гимназия</c:v>
                </c:pt>
                <c:pt idx="15">
                  <c:v>МБОУ «ОК им. Владимира Храброго»</c:v>
                </c:pt>
                <c:pt idx="16">
                  <c:v>МБОУ «Оболенская СОШ»</c:v>
                </c:pt>
                <c:pt idx="17">
                  <c:v>ГАПОУ МО Губернский колледж</c:v>
                </c:pt>
                <c:pt idx="18">
                  <c:v>Православная гимназия</c:v>
                </c:pt>
                <c:pt idx="19">
                  <c:v>МБОУ «Эффективная школа»</c:v>
                </c:pt>
                <c:pt idx="20">
                  <c:v>ОЧУ «Школа-интернат «Абсолют»</c:v>
                </c:pt>
                <c:pt idx="21">
                  <c:v>Туровская СОШ</c:v>
                </c:pt>
              </c:strCache>
            </c:strRef>
          </c:cat>
          <c:val>
            <c:numRef>
              <c:f>Лист1!$B$2:$B$23</c:f>
              <c:numCache>
                <c:formatCode>General</c:formatCode>
                <c:ptCount val="22"/>
                <c:pt idx="0">
                  <c:v>74</c:v>
                </c:pt>
                <c:pt idx="1">
                  <c:v>73</c:v>
                </c:pt>
                <c:pt idx="2">
                  <c:v>73</c:v>
                </c:pt>
                <c:pt idx="3">
                  <c:v>70</c:v>
                </c:pt>
                <c:pt idx="4">
                  <c:v>69</c:v>
                </c:pt>
                <c:pt idx="5">
                  <c:v>68</c:v>
                </c:pt>
                <c:pt idx="6">
                  <c:v>66</c:v>
                </c:pt>
                <c:pt idx="7">
                  <c:v>64</c:v>
                </c:pt>
                <c:pt idx="8">
                  <c:v>62</c:v>
                </c:pt>
                <c:pt idx="9">
                  <c:v>61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59</c:v>
                </c:pt>
                <c:pt idx="14">
                  <c:v>58</c:v>
                </c:pt>
                <c:pt idx="15">
                  <c:v>55</c:v>
                </c:pt>
                <c:pt idx="16">
                  <c:v>55</c:v>
                </c:pt>
                <c:pt idx="17">
                  <c:v>51</c:v>
                </c:pt>
                <c:pt idx="18">
                  <c:v>51</c:v>
                </c:pt>
                <c:pt idx="19">
                  <c:v>50</c:v>
                </c:pt>
                <c:pt idx="20">
                  <c:v>46</c:v>
                </c:pt>
                <c:pt idx="2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E6B-833E-65A80BB809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914496"/>
        <c:axId val="121917440"/>
      </c:barChart>
      <c:catAx>
        <c:axId val="12191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917440"/>
        <c:crosses val="autoZero"/>
        <c:auto val="1"/>
        <c:lblAlgn val="ctr"/>
        <c:lblOffset val="100"/>
        <c:noMultiLvlLbl val="0"/>
      </c:catAx>
      <c:valAx>
        <c:axId val="12191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914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3721743227712E-2"/>
          <c:y val="0.11883610250710341"/>
          <c:w val="0.94583058562992128"/>
          <c:h val="0.5026429931937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Лист1!$A$2:$A$22</c:f>
              <c:strCache>
                <c:ptCount val="21"/>
                <c:pt idx="0">
                  <c:v>Куриловская гимназия</c:v>
                </c:pt>
                <c:pt idx="1">
                  <c:v>МБОУ СОШ № 18</c:v>
                </c:pt>
                <c:pt idx="2">
                  <c:v>МБОУ «Гимназия Протвино»</c:v>
                </c:pt>
                <c:pt idx="3">
                  <c:v>МБОУ «Пролетарская СОШ»</c:v>
                </c:pt>
                <c:pt idx="4">
                  <c:v>МБОУ СОШ №10</c:v>
                </c:pt>
                <c:pt idx="5">
                  <c:v>ОК «Пущино»</c:v>
                </c:pt>
                <c:pt idx="6">
                  <c:v>Липицкая СОШ</c:v>
                </c:pt>
                <c:pt idx="7">
                  <c:v>МБОУ «Гимназия № 1»</c:v>
                </c:pt>
                <c:pt idx="8">
                  <c:v>МБОУ «Лицей Протвино»</c:v>
                </c:pt>
                <c:pt idx="9">
                  <c:v>МБОУ «Центр непрерывного образования»</c:v>
                </c:pt>
                <c:pt idx="10">
                  <c:v>МБОУ СОШ 12 «Центр образования»</c:v>
                </c:pt>
                <c:pt idx="11">
                  <c:v>МБОУ «Школа современного образования»</c:v>
                </c:pt>
                <c:pt idx="12">
                  <c:v>ГАПОУ МО Губернский колледж</c:v>
                </c:pt>
                <c:pt idx="13">
                  <c:v>Православная гимназия</c:v>
                </c:pt>
                <c:pt idx="14">
                  <c:v>МБОУ СОШ № 3</c:v>
                </c:pt>
                <c:pt idx="15">
                  <c:v>Туровская СОШ</c:v>
                </c:pt>
                <c:pt idx="16">
                  <c:v>МБОУ «ОК им. Владимира Храброго»</c:v>
                </c:pt>
                <c:pt idx="17">
                  <c:v>МБОУ «Эффективная школа»</c:v>
                </c:pt>
                <c:pt idx="18">
                  <c:v>МОУ  «Дашковская СОШ»</c:v>
                </c:pt>
                <c:pt idx="19">
                  <c:v>МБОУ Оболенская СОШ</c:v>
                </c:pt>
                <c:pt idx="20">
                  <c:v>МБОУ СОШ № 19</c:v>
                </c:pt>
              </c:strCache>
            </c:strRef>
          </c:cat>
          <c:val>
            <c:numRef>
              <c:f>Лист1!$B$2:$B$22</c:f>
              <c:numCache>
                <c:formatCode>General</c:formatCode>
                <c:ptCount val="21"/>
                <c:pt idx="0">
                  <c:v>91</c:v>
                </c:pt>
                <c:pt idx="1">
                  <c:v>76</c:v>
                </c:pt>
                <c:pt idx="2">
                  <c:v>73</c:v>
                </c:pt>
                <c:pt idx="3">
                  <c:v>71</c:v>
                </c:pt>
                <c:pt idx="4">
                  <c:v>64</c:v>
                </c:pt>
                <c:pt idx="5">
                  <c:v>63</c:v>
                </c:pt>
                <c:pt idx="6">
                  <c:v>59</c:v>
                </c:pt>
                <c:pt idx="7">
                  <c:v>58</c:v>
                </c:pt>
                <c:pt idx="8">
                  <c:v>57</c:v>
                </c:pt>
                <c:pt idx="9">
                  <c:v>57</c:v>
                </c:pt>
                <c:pt idx="10">
                  <c:v>56</c:v>
                </c:pt>
                <c:pt idx="11">
                  <c:v>56</c:v>
                </c:pt>
                <c:pt idx="12">
                  <c:v>56</c:v>
                </c:pt>
                <c:pt idx="13">
                  <c:v>56</c:v>
                </c:pt>
                <c:pt idx="14">
                  <c:v>55</c:v>
                </c:pt>
                <c:pt idx="15">
                  <c:v>54</c:v>
                </c:pt>
                <c:pt idx="16">
                  <c:v>53</c:v>
                </c:pt>
                <c:pt idx="17">
                  <c:v>51</c:v>
                </c:pt>
                <c:pt idx="18">
                  <c:v>51</c:v>
                </c:pt>
                <c:pt idx="19">
                  <c:v>49</c:v>
                </c:pt>
                <c:pt idx="2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E6B-833E-65A80BB8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056704"/>
        <c:axId val="122058240"/>
      </c:barChart>
      <c:catAx>
        <c:axId val="12205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58240"/>
        <c:crosses val="autoZero"/>
        <c:auto val="1"/>
        <c:lblAlgn val="ctr"/>
        <c:lblOffset val="100"/>
        <c:noMultiLvlLbl val="0"/>
      </c:catAx>
      <c:valAx>
        <c:axId val="1220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05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53721743227712E-2"/>
          <c:y val="0.11883610250710341"/>
          <c:w val="0.94583058562992128"/>
          <c:h val="0.50264299319371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Православная гимназия</c:v>
                </c:pt>
                <c:pt idx="1">
                  <c:v>МБОУ СОШ № 3</c:v>
                </c:pt>
                <c:pt idx="2">
                  <c:v>МБОУ СОШ № 18</c:v>
                </c:pt>
                <c:pt idx="3">
                  <c:v>ОК «Пущино»</c:v>
                </c:pt>
                <c:pt idx="4">
                  <c:v>МБОУ «Эффективная школа»</c:v>
                </c:pt>
                <c:pt idx="5">
                  <c:v>МОУ  «Дашковская СОШ»</c:v>
                </c:pt>
                <c:pt idx="6">
                  <c:v>МБОУ СОШ 12 «Центр образования»</c:v>
                </c:pt>
                <c:pt idx="7">
                  <c:v>МБОУ «ОК им. Владимира Храброго»</c:v>
                </c:pt>
                <c:pt idx="8">
                  <c:v>МБОУ СОШ № 19</c:v>
                </c:pt>
                <c:pt idx="9">
                  <c:v>МБОУ «Лицей Протвино»</c:v>
                </c:pt>
                <c:pt idx="10">
                  <c:v>МБОУ «Гимназия № 1»</c:v>
                </c:pt>
                <c:pt idx="11">
                  <c:v>МБОУ СОШ №10</c:v>
                </c:pt>
                <c:pt idx="12">
                  <c:v>МБОУ «Гимназия Протвино»</c:v>
                </c:pt>
                <c:pt idx="13">
                  <c:v>МБОУ «Центр непрерывного образования»</c:v>
                </c:pt>
                <c:pt idx="14">
                  <c:v>МБОУ «Школа современного образования»</c:v>
                </c:pt>
                <c:pt idx="15">
                  <c:v>ГАПОУ МО Губернский колледж</c:v>
                </c:pt>
                <c:pt idx="16">
                  <c:v>МБОУ «Пролетарская СОШ»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94</c:v>
                </c:pt>
                <c:pt idx="1">
                  <c:v>86</c:v>
                </c:pt>
                <c:pt idx="2">
                  <c:v>84</c:v>
                </c:pt>
                <c:pt idx="3">
                  <c:v>84</c:v>
                </c:pt>
                <c:pt idx="4">
                  <c:v>78</c:v>
                </c:pt>
                <c:pt idx="5">
                  <c:v>78</c:v>
                </c:pt>
                <c:pt idx="6">
                  <c:v>77</c:v>
                </c:pt>
                <c:pt idx="7">
                  <c:v>76</c:v>
                </c:pt>
                <c:pt idx="8">
                  <c:v>74</c:v>
                </c:pt>
                <c:pt idx="9">
                  <c:v>73</c:v>
                </c:pt>
                <c:pt idx="10">
                  <c:v>73</c:v>
                </c:pt>
                <c:pt idx="11">
                  <c:v>72</c:v>
                </c:pt>
                <c:pt idx="12">
                  <c:v>71</c:v>
                </c:pt>
                <c:pt idx="13">
                  <c:v>71</c:v>
                </c:pt>
                <c:pt idx="14">
                  <c:v>70</c:v>
                </c:pt>
                <c:pt idx="15">
                  <c:v>66</c:v>
                </c:pt>
                <c:pt idx="16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E6B-833E-65A80BB809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220544"/>
        <c:axId val="122222080"/>
      </c:barChart>
      <c:catAx>
        <c:axId val="12222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222080"/>
        <c:crosses val="autoZero"/>
        <c:auto val="1"/>
        <c:lblAlgn val="ctr"/>
        <c:lblOffset val="100"/>
        <c:noMultiLvlLbl val="0"/>
      </c:catAx>
      <c:valAx>
        <c:axId val="12222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222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58446"/>
            <a:ext cx="5209310" cy="1160779"/>
          </a:xfrm>
        </p:spPr>
        <p:txBody>
          <a:bodyPr>
            <a:normAutofit fontScale="90000"/>
          </a:bodyPr>
          <a:lstStyle/>
          <a:p>
            <a:r>
              <a:rPr lang="ru-RU" altLang="en-US" sz="5300" dirty="0">
                <a:solidFill>
                  <a:schemeClr val="bg2">
                    <a:lumMod val="50000"/>
                  </a:schemeClr>
                </a:solidFill>
              </a:rPr>
              <a:t>Русский язык</a:t>
            </a:r>
            <a:r>
              <a:rPr lang="ru-RU" altLang="en-US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altLang="en-US" dirty="0">
                <a:solidFill>
                  <a:schemeClr val="bg2">
                    <a:lumMod val="50000"/>
                  </a:schemeClr>
                </a:solidFill>
              </a:rPr>
            </a:br>
            <a:endParaRPr lang="ru-RU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825625"/>
            <a:ext cx="8475345" cy="4351655"/>
          </a:xfrm>
        </p:spPr>
        <p:txBody>
          <a:bodyPr/>
          <a:lstStyle/>
          <a:p>
            <a:pPr algn="l"/>
            <a:r>
              <a:rPr lang="ru-RU" altLang="en-US" b="1" dirty="0">
                <a:solidFill>
                  <a:srgbClr val="C00000"/>
                </a:solidFill>
              </a:rPr>
              <a:t>Средний балл – 63,9</a:t>
            </a:r>
          </a:p>
          <a:p>
            <a:pPr algn="l"/>
            <a:r>
              <a:rPr lang="ru-RU" altLang="en-US" sz="1800" b="1" dirty="0">
                <a:solidFill>
                  <a:srgbClr val="0070C0"/>
                </a:solidFill>
              </a:rPr>
              <a:t>(2024 год – 66,5)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45205263"/>
              </p:ext>
            </p:extLst>
          </p:nvPr>
        </p:nvGraphicFramePr>
        <p:xfrm>
          <a:off x="507076" y="2645546"/>
          <a:ext cx="7996844" cy="393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9DCDF9-C751-4B71-A8EF-31087937F6A8}"/>
              </a:ext>
            </a:extLst>
          </p:cNvPr>
          <p:cNvSpPr/>
          <p:nvPr/>
        </p:nvSpPr>
        <p:spPr>
          <a:xfrm>
            <a:off x="4946073" y="1213658"/>
            <a:ext cx="4106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8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Минимальный балл – 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4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398329" cy="1325563"/>
          </a:xfrm>
        </p:spPr>
        <p:txBody>
          <a:bodyPr/>
          <a:lstStyle/>
          <a:p>
            <a:pPr algn="ctr"/>
            <a:r>
              <a:rPr lang="ru-RU" altLang="en-US" dirty="0"/>
              <a:t>Физика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584008"/>
            <a:ext cx="8022475" cy="4874982"/>
          </a:xfrm>
        </p:spPr>
        <p:txBody>
          <a:bodyPr/>
          <a:lstStyle/>
          <a:p>
            <a:pPr lvl="0" algn="just"/>
            <a:r>
              <a:rPr lang="ru-RU" altLang="en-US" b="1" dirty="0">
                <a:solidFill>
                  <a:srgbClr val="C00000"/>
                </a:solidFill>
              </a:rPr>
              <a:t>Средний балл – 62,3            </a:t>
            </a:r>
            <a:r>
              <a:rPr lang="ru-RU" altLang="en-US" b="1" dirty="0">
                <a:solidFill>
                  <a:srgbClr val="0070C0"/>
                </a:solidFill>
              </a:rPr>
              <a:t>Минимальный балл – 36</a:t>
            </a:r>
          </a:p>
          <a:p>
            <a:pPr algn="l"/>
            <a:r>
              <a:rPr lang="ru-RU" altLang="en-US" sz="1800" b="1" dirty="0">
                <a:solidFill>
                  <a:srgbClr val="0070C0"/>
                </a:solidFill>
              </a:rPr>
              <a:t>(2024 год – 64,9)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26307019"/>
              </p:ext>
            </p:extLst>
          </p:nvPr>
        </p:nvGraphicFramePr>
        <p:xfrm>
          <a:off x="445844" y="2335877"/>
          <a:ext cx="7996844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487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398329" cy="1325563"/>
          </a:xfrm>
        </p:spPr>
        <p:txBody>
          <a:bodyPr/>
          <a:lstStyle/>
          <a:p>
            <a:pPr algn="ctr"/>
            <a:r>
              <a:rPr lang="ru-RU" altLang="en-US" dirty="0"/>
              <a:t>Биология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685925"/>
            <a:ext cx="8475345" cy="4491355"/>
          </a:xfrm>
        </p:spPr>
        <p:txBody>
          <a:bodyPr/>
          <a:lstStyle/>
          <a:p>
            <a:pPr lvl="0" algn="just"/>
            <a:r>
              <a:rPr lang="ru-RU" altLang="en-US" b="1" dirty="0">
                <a:solidFill>
                  <a:srgbClr val="C00000"/>
                </a:solidFill>
              </a:rPr>
              <a:t>Средний балл – 58,8                  </a:t>
            </a:r>
            <a:r>
              <a:rPr lang="ru-RU" altLang="en-US" b="1" dirty="0">
                <a:solidFill>
                  <a:srgbClr val="0070C0"/>
                </a:solidFill>
              </a:rPr>
              <a:t>Минимальный балл – 36</a:t>
            </a:r>
          </a:p>
          <a:p>
            <a:pPr algn="l"/>
            <a:r>
              <a:rPr lang="ru-RU" altLang="en-US" sz="1800" b="1" dirty="0">
                <a:solidFill>
                  <a:srgbClr val="0070C0"/>
                </a:solidFill>
              </a:rPr>
              <a:t>(2024 год – 57)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7655922"/>
              </p:ext>
            </p:extLst>
          </p:nvPr>
        </p:nvGraphicFramePr>
        <p:xfrm>
          <a:off x="445844" y="2535382"/>
          <a:ext cx="7996844" cy="399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5466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8398329" cy="1325563"/>
          </a:xfrm>
        </p:spPr>
        <p:txBody>
          <a:bodyPr/>
          <a:lstStyle/>
          <a:p>
            <a:pPr algn="ctr"/>
            <a:r>
              <a:rPr lang="ru-RU" altLang="en-US" dirty="0"/>
              <a:t>Литература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700" y="1685925"/>
            <a:ext cx="8475345" cy="4491355"/>
          </a:xfrm>
        </p:spPr>
        <p:txBody>
          <a:bodyPr/>
          <a:lstStyle/>
          <a:p>
            <a:pPr lvl="0" algn="just"/>
            <a:r>
              <a:rPr lang="ru-RU" altLang="en-US" b="1" dirty="0">
                <a:solidFill>
                  <a:srgbClr val="C00000"/>
                </a:solidFill>
              </a:rPr>
              <a:t>Средний балл – 75,4             </a:t>
            </a:r>
            <a:r>
              <a:rPr lang="ru-RU" altLang="en-US" b="1" dirty="0">
                <a:solidFill>
                  <a:srgbClr val="0070C0"/>
                </a:solidFill>
              </a:rPr>
              <a:t>Минимальный балл – 32  </a:t>
            </a:r>
            <a:r>
              <a:rPr lang="ru-RU" altLang="en-US" sz="1800" b="1" dirty="0">
                <a:solidFill>
                  <a:srgbClr val="0070C0"/>
                </a:solidFill>
              </a:rPr>
              <a:t>(2024 год – 66,5)</a:t>
            </a:r>
            <a:endParaRPr lang="ru-RU" altLang="en-US" b="1" dirty="0">
              <a:solidFill>
                <a:srgbClr val="C00000"/>
              </a:solidFill>
            </a:endParaRPr>
          </a:p>
          <a:p>
            <a:pPr algn="l"/>
            <a:endParaRPr lang="ru-RU" altLang="en-US" sz="1800" b="1" dirty="0">
              <a:solidFill>
                <a:srgbClr val="0070C0"/>
              </a:solidFill>
            </a:endParaRPr>
          </a:p>
        </p:txBody>
      </p:sp>
      <p:pic>
        <p:nvPicPr>
          <p:cNvPr id="5" name="Изображение 4" descr="serpuhov-0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96120" y="0"/>
            <a:ext cx="2595880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48576532"/>
              </p:ext>
            </p:extLst>
          </p:nvPr>
        </p:nvGraphicFramePr>
        <p:xfrm>
          <a:off x="445844" y="2535382"/>
          <a:ext cx="7996844" cy="399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575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62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微软雅黑</vt:lpstr>
      <vt:lpstr>Arial</vt:lpstr>
      <vt:lpstr>Calibri</vt:lpstr>
      <vt:lpstr>Calibri Light</vt:lpstr>
      <vt:lpstr>Office Theme</vt:lpstr>
      <vt:lpstr>Русский язык </vt:lpstr>
      <vt:lpstr>Физика</vt:lpstr>
      <vt:lpstr>Биология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DIREKTOR</cp:lastModifiedBy>
  <cp:revision>227</cp:revision>
  <cp:lastPrinted>2025-09-02T11:29:13Z</cp:lastPrinted>
  <dcterms:created xsi:type="dcterms:W3CDTF">2025-06-09T14:51:00Z</dcterms:created>
  <dcterms:modified xsi:type="dcterms:W3CDTF">2026-03-06T09:13:51Z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1049-12.2.0.21546</vt:lpwstr>
  </property>
  <property fmtid="{D5CDD505-2E9C-101B-9397-08002B2CF9AE}" pid="3" name="ICV">
    <vt:lpwstr>8A6F0A1462CC45B6BFF0A054210CA872_13</vt:lpwstr>
  </property>
</Properties>
</file>